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7"/>
  </p:notesMasterIdLst>
  <p:handoutMasterIdLst>
    <p:handoutMasterId r:id="rId18"/>
  </p:handoutMasterIdLst>
  <p:sldIdLst>
    <p:sldId id="660" r:id="rId2"/>
    <p:sldId id="661" r:id="rId3"/>
    <p:sldId id="704" r:id="rId4"/>
    <p:sldId id="705" r:id="rId5"/>
    <p:sldId id="745" r:id="rId6"/>
    <p:sldId id="706" r:id="rId7"/>
    <p:sldId id="746" r:id="rId8"/>
    <p:sldId id="748" r:id="rId9"/>
    <p:sldId id="714" r:id="rId10"/>
    <p:sldId id="715" r:id="rId11"/>
    <p:sldId id="717" r:id="rId12"/>
    <p:sldId id="744" r:id="rId13"/>
    <p:sldId id="719" r:id="rId14"/>
    <p:sldId id="749" r:id="rId15"/>
    <p:sldId id="581" r:id="rId16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19"/>
      <p:bold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楷体" panose="02010609060101010101" pitchFamily="49" charset="-122"/>
      <p:regular r:id="rId25"/>
    </p:embeddedFont>
    <p:embeddedFont>
      <p:font typeface="黑体" panose="02010609060101010101" pitchFamily="49" charset="-122"/>
      <p:regular r:id="rId26"/>
    </p:embeddedFont>
    <p:embeddedFont>
      <p:font typeface="Impact" panose="020B0806030902050204" pitchFamily="34" charset="0"/>
      <p:regular r:id="rId27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70" autoAdjust="0"/>
    <p:restoredTop sz="95062" autoAdjust="0"/>
  </p:normalViewPr>
  <p:slideViewPr>
    <p:cSldViewPr>
      <p:cViewPr varScale="1">
        <p:scale>
          <a:sx n="113" d="100"/>
          <a:sy n="113" d="100"/>
        </p:scale>
        <p:origin x="-456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50146BB2-6301-4160-A300-C3906777C6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1D8DD50E-7F03-4EE7-A5A1-E076880701E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ACD549FF-AD83-4F24-A1C5-E94CCC1B6DA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0FE69ABC-FE17-4F11-8CAC-29BABFB49C0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C6EDA960-418F-4030-A95B-04C7B115BB6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2546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3C86FE5A-C6A9-46A5-884A-E30E7340990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A0C7E83B-7F28-4E5B-89FB-0D6F2B78020C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="" xmlns:a16="http://schemas.microsoft.com/office/drawing/2014/main" id="{C12BE1D3-C7DF-48BE-B8FA-EEA222EF690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="" xmlns:a16="http://schemas.microsoft.com/office/drawing/2014/main" id="{F3CB5CAE-B526-485D-BBE6-45E3172887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B2220CC2-25D8-4FE2-A9C2-E11AAB4656D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92074C32-618D-4DAF-B3EB-5A2F380A3D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491C0522-EEF7-43C4-BB08-659BD7C6A39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6765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9997740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6525162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2513205"/>
      </p:ext>
    </p:extLst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0469596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7139647"/>
      </p:ext>
    </p:extLst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9681499"/>
      </p:ext>
    </p:extLst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2697996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8770005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7362325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126800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123414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724211"/>
      </p:ext>
    </p:extLst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8734826"/>
      </p:ext>
    </p:extLst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0523039"/>
      </p:ext>
    </p:extLst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4565424"/>
      </p:ext>
    </p:extLst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245463"/>
      </p:ext>
    </p:extLst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4445325"/>
      </p:ext>
    </p:extLst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4621606"/>
      </p:ext>
    </p:extLst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5325113"/>
      </p:ext>
    </p:extLst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6489874"/>
      </p:ext>
    </p:extLst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0686652"/>
      </p:ext>
    </p:extLst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1665812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0096014"/>
      </p:ext>
    </p:extLst>
  </p:cSld>
  <p:clrMapOvr>
    <a:masterClrMapping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5152959"/>
      </p:ext>
    </p:extLst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559722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0147265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2640314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2802700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5271375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0601176"/>
      </p:ext>
    </p:extLst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5749257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">
            <a:extLst>
              <a:ext uri="{FF2B5EF4-FFF2-40B4-BE49-F238E27FC236}">
                <a16:creationId xmlns="" xmlns:a16="http://schemas.microsoft.com/office/drawing/2014/main" id="{D44A5EC1-8CE8-4013-A0D2-DA5B4E75200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03750"/>
            <a:ext cx="9144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矩形 6">
            <a:extLst>
              <a:ext uri="{FF2B5EF4-FFF2-40B4-BE49-F238E27FC236}">
                <a16:creationId xmlns="" xmlns:a16="http://schemas.microsoft.com/office/drawing/2014/main" id="{041BC609-2942-42C3-8445-7340AF05C6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16652" y="69850"/>
            <a:ext cx="15240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2400" b="1" dirty="0">
                <a:solidFill>
                  <a:srgbClr val="A11111"/>
                </a:solidFill>
                <a:latin typeface="宋体" panose="02010600030101010101" pitchFamily="2" charset="-122"/>
              </a:rPr>
              <a:t>学写传记</a:t>
            </a:r>
            <a:r>
              <a:rPr kumimoji="1" lang="en-US" altLang="zh-CN" sz="2400" b="1" dirty="0">
                <a:solidFill>
                  <a:srgbClr val="A11111"/>
                </a:solidFill>
                <a:latin typeface="宋体" panose="02010600030101010101" pitchFamily="2" charset="-122"/>
              </a:rPr>
              <a:t>/</a:t>
            </a:r>
          </a:p>
        </p:txBody>
      </p:sp>
      <p:pic>
        <p:nvPicPr>
          <p:cNvPr id="6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0" r:id="rId2"/>
    <p:sldLayoutId id="2147483689" r:id="rId3"/>
    <p:sldLayoutId id="2147483688" r:id="rId4"/>
    <p:sldLayoutId id="2147483687" r:id="rId5"/>
    <p:sldLayoutId id="2147483686" r:id="rId6"/>
    <p:sldLayoutId id="2147483685" r:id="rId7"/>
    <p:sldLayoutId id="2147483684" r:id="rId8"/>
    <p:sldLayoutId id="2147483683" r:id="rId9"/>
    <p:sldLayoutId id="2147483682" r:id="rId10"/>
    <p:sldLayoutId id="2147483681" r:id="rId11"/>
    <p:sldLayoutId id="2147483680" r:id="rId12"/>
    <p:sldLayoutId id="2147483679" r:id="rId13"/>
    <p:sldLayoutId id="2147483678" r:id="rId14"/>
    <p:sldLayoutId id="2147483677" r:id="rId15"/>
    <p:sldLayoutId id="2147483676" r:id="rId16"/>
    <p:sldLayoutId id="2147483675" r:id="rId17"/>
    <p:sldLayoutId id="2147483674" r:id="rId18"/>
    <p:sldLayoutId id="2147483673" r:id="rId19"/>
    <p:sldLayoutId id="2147483672" r:id="rId20"/>
    <p:sldLayoutId id="2147483671" r:id="rId21"/>
    <p:sldLayoutId id="2147483670" r:id="rId22"/>
    <p:sldLayoutId id="2147483669" r:id="rId23"/>
    <p:sldLayoutId id="2147483668" r:id="rId24"/>
    <p:sldLayoutId id="2147483667" r:id="rId25"/>
    <p:sldLayoutId id="2147483666" r:id="rId26"/>
    <p:sldLayoutId id="2147483665" r:id="rId27"/>
    <p:sldLayoutId id="2147483664" r:id="rId28"/>
    <p:sldLayoutId id="2147483663" r:id="rId29"/>
    <p:sldLayoutId id="2147483662" r:id="rId30"/>
    <p:sldLayoutId id="2147483661" r:id="rId31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9" descr="https://ss1.bdstatic.com/70cFvXSh_Q1YnxGkpoWK1HF6hhy/it/u=3995252210,1525267737&amp;fm=26&amp;gp=0.jpg">
            <a:extLst>
              <a:ext uri="{FF2B5EF4-FFF2-40B4-BE49-F238E27FC236}">
                <a16:creationId xmlns="" xmlns:a16="http://schemas.microsoft.com/office/drawing/2014/main" id="{92BA51EB-5FE7-4494-BF66-FA80F4EAC4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-20638"/>
            <a:ext cx="9142412" cy="525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098" name="组合 1">
            <a:extLst>
              <a:ext uri="{FF2B5EF4-FFF2-40B4-BE49-F238E27FC236}">
                <a16:creationId xmlns="" xmlns:a16="http://schemas.microsoft.com/office/drawing/2014/main" id="{6183D369-6C5D-49C2-86F6-9734F0939E68}"/>
              </a:ext>
            </a:extLst>
          </p:cNvPr>
          <p:cNvGrpSpPr>
            <a:grpSpLocks/>
          </p:cNvGrpSpPr>
          <p:nvPr/>
        </p:nvGrpSpPr>
        <p:grpSpPr bwMode="auto">
          <a:xfrm>
            <a:off x="58738" y="50800"/>
            <a:ext cx="1920875" cy="369888"/>
            <a:chOff x="58738" y="50800"/>
            <a:chExt cx="1920875" cy="368777"/>
          </a:xfrm>
        </p:grpSpPr>
        <p:sp>
          <p:nvSpPr>
            <p:cNvPr id="9" name="圆角矩形 8">
              <a:extLst>
                <a:ext uri="{FF2B5EF4-FFF2-40B4-BE49-F238E27FC236}">
                  <a16:creationId xmlns="" xmlns:a16="http://schemas.microsoft.com/office/drawing/2014/main" id="{7C1B2DA6-702A-4D17-8B42-1A5952B1D21A}"/>
                </a:ext>
              </a:extLst>
            </p:cNvPr>
            <p:cNvSpPr/>
            <p:nvPr/>
          </p:nvSpPr>
          <p:spPr>
            <a:xfrm>
              <a:off x="58738" y="98282"/>
              <a:ext cx="1920875" cy="311799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b="1"/>
            </a:p>
          </p:txBody>
        </p:sp>
        <p:sp>
          <p:nvSpPr>
            <p:cNvPr id="4100" name="文本框 1">
              <a:extLst>
                <a:ext uri="{FF2B5EF4-FFF2-40B4-BE49-F238E27FC236}">
                  <a16:creationId xmlns="" xmlns:a16="http://schemas.microsoft.com/office/drawing/2014/main" id="{A97CC996-277B-4407-9785-EF454B267D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7475" y="50800"/>
              <a:ext cx="1800493" cy="368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zh-CN" altLang="en-US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八年级语文上册</a:t>
              </a:r>
            </a:p>
          </p:txBody>
        </p:sp>
      </p:grpSp>
      <p:sp>
        <p:nvSpPr>
          <p:cNvPr id="11" name="TextBox 48">
            <a:extLst>
              <a:ext uri="{FF2B5EF4-FFF2-40B4-BE49-F238E27FC236}">
                <a16:creationId xmlns="" xmlns:a16="http://schemas.microsoft.com/office/drawing/2014/main" id="{9C571CD8-A513-4A30-A97E-ED224FCE1FBF}"/>
              </a:ext>
            </a:extLst>
          </p:cNvPr>
          <p:cNvSpPr txBox="1"/>
          <p:nvPr/>
        </p:nvSpPr>
        <p:spPr>
          <a:xfrm>
            <a:off x="2141730" y="1563638"/>
            <a:ext cx="4860540" cy="85280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写作  学写传记</a:t>
            </a:r>
          </a:p>
        </p:txBody>
      </p:sp>
      <p:pic>
        <p:nvPicPr>
          <p:cNvPr id="8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="" xmlns:a16="http://schemas.microsoft.com/office/drawing/2014/main" id="{DB7E48AF-2F67-46E5-BB55-5C552A03C0C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6900863" y="555625"/>
            <a:ext cx="0" cy="4319588"/>
          </a:xfrm>
          <a:prstGeom prst="line">
            <a:avLst/>
          </a:prstGeom>
          <a:ln cap="rnd">
            <a:solidFill>
              <a:srgbClr val="FF0000"/>
            </a:solidFill>
            <a:prstDash val="sysDot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1267" name="矩形 2">
            <a:extLst>
              <a:ext uri="{FF2B5EF4-FFF2-40B4-BE49-F238E27FC236}">
                <a16:creationId xmlns="" xmlns:a16="http://schemas.microsoft.com/office/drawing/2014/main" id="{83A3E134-BBD1-4B50-A26A-3C9AA9F5EC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1013" y="503238"/>
            <a:ext cx="6394450" cy="449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他的爱好十分广泛。他喜欢打乒乓球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作为乒乓球的业余爱好者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他的球技还算不错。篮球也是他爱好的体育项目之一。他投篮投得很准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防守也很出色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但进攻却不行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所以每次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打篮球，他只能当中锋。足球是他的强项，不仅球踢得很好，守门也不错，在全校都是小有名气的。弹玻璃球是让他最骄傲的，因为在他们小区没人能比他弹得更准，他一直希望弹玻璃球能成为运动会的一个体育项目，结果总是让人失望。 </a:t>
            </a:r>
          </a:p>
        </p:txBody>
      </p:sp>
      <p:grpSp>
        <p:nvGrpSpPr>
          <p:cNvPr id="13315" name="组合 18">
            <a:extLst>
              <a:ext uri="{FF2B5EF4-FFF2-40B4-BE49-F238E27FC236}">
                <a16:creationId xmlns="" xmlns:a16="http://schemas.microsoft.com/office/drawing/2014/main" id="{B696187F-3EDA-4E30-885B-3D3BB1DA09AB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3316" name="文本框 6">
              <a:extLst>
                <a:ext uri="{FF2B5EF4-FFF2-40B4-BE49-F238E27FC236}">
                  <a16:creationId xmlns="" xmlns:a16="http://schemas.microsoft.com/office/drawing/2014/main" id="{83960773-D71C-4566-A1DD-26F03CC21A2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6" name="直线连接符 9">
              <a:extLst>
                <a:ext uri="{FF2B5EF4-FFF2-40B4-BE49-F238E27FC236}">
                  <a16:creationId xmlns="" xmlns:a16="http://schemas.microsoft.com/office/drawing/2014/main" id="{52B77757-CDA0-42EA-B1EA-65E9213228C9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>
              <a:extLst>
                <a:ext uri="{FF2B5EF4-FFF2-40B4-BE49-F238E27FC236}">
                  <a16:creationId xmlns="" xmlns:a16="http://schemas.microsoft.com/office/drawing/2014/main" id="{5666FD6C-7F96-408A-BB29-6F1D3D922DAE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1269" name="矩形 2">
            <a:extLst>
              <a:ext uri="{FF2B5EF4-FFF2-40B4-BE49-F238E27FC236}">
                <a16:creationId xmlns="" xmlns:a16="http://schemas.microsoft.com/office/drawing/2014/main" id="{42CB6C7F-33FE-4FF0-91EA-B82DE20233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72300" y="1262063"/>
            <a:ext cx="1901825" cy="289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这位“新朋友”广泛的兴趣爱好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展现了他活泼好动又幽默有趣的一面。</a:t>
            </a:r>
            <a:endParaRPr lang="zh-CN" altLang="en-US" sz="2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="" xmlns:a16="http://schemas.microsoft.com/office/drawing/2014/main" id="{F85E4482-5050-4CF7-B735-B07AE35ABDD1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6892925" y="555625"/>
            <a:ext cx="0" cy="4319588"/>
          </a:xfrm>
          <a:prstGeom prst="line">
            <a:avLst/>
          </a:prstGeom>
          <a:ln cap="rnd">
            <a:solidFill>
              <a:srgbClr val="FF0000"/>
            </a:solidFill>
            <a:prstDash val="sysDot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2291" name="矩形 2">
            <a:extLst>
              <a:ext uri="{FF2B5EF4-FFF2-40B4-BE49-F238E27FC236}">
                <a16:creationId xmlns="" xmlns:a16="http://schemas.microsoft.com/office/drawing/2014/main" id="{3C8A1BFF-70C8-4AF0-B9E1-10F0A5D88B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1013" y="822325"/>
            <a:ext cx="6394450" cy="369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他是一个诚实、善良、热情、朴实的男孩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他知错就改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积极进取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心直口快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爱憎分明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不会花言巧语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还有点儿小马虎。不过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有时他也爱做白日梦。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他坚信只要努力，梦想就会成真。为此，他树立了一个伟大的理想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成为一名边防战士，保卫自己国家的边疆和每一寸土地。“男儿当自强”是他最推崇的名言，英姿飒爽的军人是他崇拜的偶像。</a:t>
            </a:r>
          </a:p>
        </p:txBody>
      </p:sp>
      <p:sp>
        <p:nvSpPr>
          <p:cNvPr id="12292" name="矩形 4">
            <a:extLst>
              <a:ext uri="{FF2B5EF4-FFF2-40B4-BE49-F238E27FC236}">
                <a16:creationId xmlns="" xmlns:a16="http://schemas.microsoft.com/office/drawing/2014/main" id="{C569A4AC-A8EF-4158-8E76-DBD298C6A7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8488" y="555625"/>
            <a:ext cx="1871662" cy="449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个人品质入手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写出其真诚热情、积极乐观的人生态度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并毫不避讳地点明不足之处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更显出这位“新朋友”的可爱。</a:t>
            </a:r>
            <a:endParaRPr lang="zh-CN" altLang="en-US" sz="2600" b="1" dirty="0"/>
          </a:p>
        </p:txBody>
      </p:sp>
      <p:grpSp>
        <p:nvGrpSpPr>
          <p:cNvPr id="14340" name="组合 18">
            <a:extLst>
              <a:ext uri="{FF2B5EF4-FFF2-40B4-BE49-F238E27FC236}">
                <a16:creationId xmlns="" xmlns:a16="http://schemas.microsoft.com/office/drawing/2014/main" id="{9BF51C2E-EB3D-427E-AD22-A6EE26474022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4341" name="文本框 6">
              <a:extLst>
                <a:ext uri="{FF2B5EF4-FFF2-40B4-BE49-F238E27FC236}">
                  <a16:creationId xmlns="" xmlns:a16="http://schemas.microsoft.com/office/drawing/2014/main" id="{28D388DB-5CA1-4706-8C28-5BDAEAADAD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7" name="直线连接符 9">
              <a:extLst>
                <a:ext uri="{FF2B5EF4-FFF2-40B4-BE49-F238E27FC236}">
                  <a16:creationId xmlns="" xmlns:a16="http://schemas.microsoft.com/office/drawing/2014/main" id="{8DBF1C83-FD8C-459D-8073-C3409E5DA24C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7">
              <a:extLst>
                <a:ext uri="{FF2B5EF4-FFF2-40B4-BE49-F238E27FC236}">
                  <a16:creationId xmlns="" xmlns:a16="http://schemas.microsoft.com/office/drawing/2014/main" id="{2B44F9A2-191E-4DF0-9807-768CCF222074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="" xmlns:a16="http://schemas.microsoft.com/office/drawing/2014/main" id="{8252D8DC-B877-4233-B83D-93678A35EB8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92925" y="1276350"/>
            <a:ext cx="0" cy="2663825"/>
          </a:xfrm>
          <a:prstGeom prst="line">
            <a:avLst/>
          </a:prstGeom>
          <a:ln cap="rnd">
            <a:solidFill>
              <a:srgbClr val="FF0000"/>
            </a:solidFill>
            <a:prstDash val="sysDot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315" name="矩形 2">
            <a:extLst>
              <a:ext uri="{FF2B5EF4-FFF2-40B4-BE49-F238E27FC236}">
                <a16:creationId xmlns="" xmlns:a16="http://schemas.microsoft.com/office/drawing/2014/main" id="{5691A142-0BDF-4FCC-9813-E0FCFD9AB7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688" y="1203325"/>
            <a:ext cx="6383337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说了这么多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你很想和他成为朋友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是不是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你也许会问我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怎么对他这么了如指掌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好吧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我来告诉你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因为他就是我——侯群。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53B2B691-520C-44A0-80EF-5DDB0D3501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9450" y="1258888"/>
            <a:ext cx="2079625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结尾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自然地交代出这位新朋友就是自己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构思巧妙。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364" name="组合 18">
            <a:extLst>
              <a:ext uri="{FF2B5EF4-FFF2-40B4-BE49-F238E27FC236}">
                <a16:creationId xmlns="" xmlns:a16="http://schemas.microsoft.com/office/drawing/2014/main" id="{30A54BC7-61EE-4E11-8808-9E632E79BD43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5365" name="文本框 6">
              <a:extLst>
                <a:ext uri="{FF2B5EF4-FFF2-40B4-BE49-F238E27FC236}">
                  <a16:creationId xmlns="" xmlns:a16="http://schemas.microsoft.com/office/drawing/2014/main" id="{978CF1D4-D379-4F84-B0C2-8609E23D91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9" name="直线连接符 9">
              <a:extLst>
                <a:ext uri="{FF2B5EF4-FFF2-40B4-BE49-F238E27FC236}">
                  <a16:creationId xmlns="" xmlns:a16="http://schemas.microsoft.com/office/drawing/2014/main" id="{04CA6EE6-7B2C-4977-84FE-FEAE04DF899E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>
              <a:extLst>
                <a:ext uri="{FF2B5EF4-FFF2-40B4-BE49-F238E27FC236}">
                  <a16:creationId xmlns="" xmlns:a16="http://schemas.microsoft.com/office/drawing/2014/main" id="{22C8E009-9850-44C9-8DB6-7EFB0C514A3C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>
            <a:extLst>
              <a:ext uri="{FF2B5EF4-FFF2-40B4-BE49-F238E27FC236}">
                <a16:creationId xmlns="" xmlns:a16="http://schemas.microsoft.com/office/drawing/2014/main" id="{29AE7BA5-F4F2-42CA-87E2-11F4071051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0550" y="693738"/>
            <a:ext cx="8229600" cy="289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总评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本文选材切入点新颖、独特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容易引起他人对“我”介绍的这个新朋友的兴趣。本文抓住人物的个性特点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层层展开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结构巧妙、严谨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过渡自然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语言流畅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幽默诙谐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是一篇优秀的习作。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386" name="组合 18">
            <a:extLst>
              <a:ext uri="{FF2B5EF4-FFF2-40B4-BE49-F238E27FC236}">
                <a16:creationId xmlns="" xmlns:a16="http://schemas.microsoft.com/office/drawing/2014/main" id="{3892C213-FE62-4AF2-B722-0C866325072F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6387" name="文本框 6">
              <a:extLst>
                <a:ext uri="{FF2B5EF4-FFF2-40B4-BE49-F238E27FC236}">
                  <a16:creationId xmlns="" xmlns:a16="http://schemas.microsoft.com/office/drawing/2014/main" id="{A6F73EC0-28C8-4B12-9B58-5F72A89F93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5" name="直线连接符 9">
              <a:extLst>
                <a:ext uri="{FF2B5EF4-FFF2-40B4-BE49-F238E27FC236}">
                  <a16:creationId xmlns="" xmlns:a16="http://schemas.microsoft.com/office/drawing/2014/main" id="{05B534D5-66F2-46E0-8781-24D2931D47CF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>
              <a:extLst>
                <a:ext uri="{FF2B5EF4-FFF2-40B4-BE49-F238E27FC236}">
                  <a16:creationId xmlns="" xmlns:a16="http://schemas.microsoft.com/office/drawing/2014/main" id="{FFCA53E2-D087-4E66-8811-3D58CC24DD99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组合 18">
            <a:extLst>
              <a:ext uri="{FF2B5EF4-FFF2-40B4-BE49-F238E27FC236}">
                <a16:creationId xmlns="" xmlns:a16="http://schemas.microsoft.com/office/drawing/2014/main" id="{8DACB955-5572-44F9-A5DF-D271FC0B3062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3"/>
          </a:xfrm>
        </p:grpSpPr>
        <p:sp>
          <p:nvSpPr>
            <p:cNvPr id="17410" name="文本框 6">
              <a:extLst>
                <a:ext uri="{FF2B5EF4-FFF2-40B4-BE49-F238E27FC236}">
                  <a16:creationId xmlns="" xmlns:a16="http://schemas.microsoft.com/office/drawing/2014/main" id="{5475A58E-7974-4662-9570-02ECB21F64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1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课下作业</a:t>
              </a:r>
            </a:p>
          </p:txBody>
        </p:sp>
        <p:cxnSp>
          <p:nvCxnSpPr>
            <p:cNvPr id="4" name="直线连接符 9">
              <a:extLst>
                <a:ext uri="{FF2B5EF4-FFF2-40B4-BE49-F238E27FC236}">
                  <a16:creationId xmlns="" xmlns:a16="http://schemas.microsoft.com/office/drawing/2014/main" id="{4DD1DCF1-8E1F-4815-8230-2B711EC23FEA}"/>
                </a:ext>
              </a:extLst>
            </p:cNvPr>
            <p:cNvCxnSpPr/>
            <p:nvPr/>
          </p:nvCxnSpPr>
          <p:spPr>
            <a:xfrm>
              <a:off x="70" y="700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>
              <a:extLst>
                <a:ext uri="{FF2B5EF4-FFF2-40B4-BE49-F238E27FC236}">
                  <a16:creationId xmlns="" xmlns:a16="http://schemas.microsoft.com/office/drawing/2014/main" id="{A42123E9-5CA9-4873-9B24-AB8C14DE2696}"/>
                </a:ext>
              </a:extLst>
            </p:cNvPr>
            <p:cNvSpPr/>
            <p:nvPr/>
          </p:nvSpPr>
          <p:spPr>
            <a:xfrm>
              <a:off x="125" y="149"/>
              <a:ext cx="552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CD0CA796-4DB6-49D0-85D6-5432C96A72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638175"/>
            <a:ext cx="8208963" cy="409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    枫叶刚长出来时，色彩与别的叶子并没有什么两样，也是青的，也是绿的。</a:t>
            </a:r>
          </a:p>
          <a:p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    从春天开始生长，直到深秋，枫叶才变得像火一样红。</a:t>
            </a:r>
          </a:p>
          <a:p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    是秋天的霜打，让枫叶慢慢变红。</a:t>
            </a:r>
          </a:p>
          <a:p>
            <a:pPr>
              <a:spcAft>
                <a:spcPts val="1200"/>
              </a:spcAft>
            </a:pP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    很多树的树叶即使到了秋天也不会红起来。让枫叶红起来的是枫叶自己，秋天只是给了它红起来的机会。</a:t>
            </a:r>
            <a:endParaRPr lang="en-US" altLang="zh-CN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500" b="1" dirty="0">
                <a:latin typeface="宋体" panose="02010600030101010101" pitchFamily="2" charset="-122"/>
              </a:rPr>
              <a:t>    </a:t>
            </a:r>
            <a:r>
              <a:rPr lang="zh-CN" altLang="en-US" sz="2500" b="1" dirty="0">
                <a:latin typeface="宋体" panose="02010600030101010101" pitchFamily="2" charset="-122"/>
              </a:rPr>
              <a:t>阅读上面的文字材料，自选角度，自拟题目，写一篇作文。</a:t>
            </a:r>
          </a:p>
          <a:p>
            <a:r>
              <a:rPr lang="zh-CN" altLang="en-US" sz="2500" b="1" dirty="0">
                <a:latin typeface="宋体" panose="02010600030101010101" pitchFamily="2" charset="-122"/>
              </a:rPr>
              <a:t>    要求</a:t>
            </a:r>
            <a:r>
              <a:rPr lang="en-US" altLang="zh-CN" sz="2500" b="1" dirty="0">
                <a:latin typeface="宋体" panose="02010600030101010101" pitchFamily="2" charset="-122"/>
              </a:rPr>
              <a:t>:①</a:t>
            </a:r>
            <a:r>
              <a:rPr lang="zh-CN" altLang="en-US" sz="2500" b="1" dirty="0">
                <a:latin typeface="宋体" panose="02010600030101010101" pitchFamily="2" charset="-122"/>
              </a:rPr>
              <a:t>内容具体，有真情实感；</a:t>
            </a:r>
            <a:r>
              <a:rPr lang="en-US" altLang="zh-CN" sz="2500" b="1" dirty="0">
                <a:latin typeface="宋体" panose="02010600030101010101" pitchFamily="2" charset="-122"/>
              </a:rPr>
              <a:t>②</a:t>
            </a:r>
            <a:r>
              <a:rPr lang="zh-CN" altLang="en-US" sz="2500" b="1" dirty="0">
                <a:latin typeface="宋体" panose="02010600030101010101" pitchFamily="2" charset="-122"/>
              </a:rPr>
              <a:t>除诗歌外，文体不限；</a:t>
            </a:r>
            <a:r>
              <a:rPr lang="en-US" altLang="zh-CN" sz="2500" b="1" dirty="0">
                <a:latin typeface="宋体" panose="02010600030101010101" pitchFamily="2" charset="-122"/>
              </a:rPr>
              <a:t>③</a:t>
            </a:r>
            <a:r>
              <a:rPr lang="zh-CN" altLang="en-US" sz="2500" b="1" dirty="0">
                <a:latin typeface="宋体" panose="02010600030101010101" pitchFamily="2" charset="-122"/>
              </a:rPr>
              <a:t>不少于</a:t>
            </a:r>
            <a:r>
              <a:rPr lang="en-US" altLang="zh-CN" sz="2500" b="1" dirty="0">
                <a:latin typeface="宋体" panose="02010600030101010101" pitchFamily="2" charset="-122"/>
              </a:rPr>
              <a:t>500</a:t>
            </a:r>
            <a:r>
              <a:rPr lang="zh-CN" altLang="en-US" sz="2500" b="1" dirty="0">
                <a:latin typeface="宋体" panose="02010600030101010101" pitchFamily="2" charset="-122"/>
              </a:rPr>
              <a:t>字。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3">
            <a:extLst>
              <a:ext uri="{FF2B5EF4-FFF2-40B4-BE49-F238E27FC236}">
                <a16:creationId xmlns="" xmlns:a16="http://schemas.microsoft.com/office/drawing/2014/main" id="{2B1DCC8B-D2DB-47C0-AF61-C8CE76431B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463" y="1419225"/>
            <a:ext cx="78327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6600" b="1" dirty="0">
                <a:solidFill>
                  <a:srgbClr val="FF6600"/>
                </a:solidFill>
                <a:latin typeface="宋体" panose="02010600030101010101" pitchFamily="2" charset="-122"/>
                <a:cs typeface="Xingkai SC"/>
              </a:rPr>
              <a:t>七彩课堂  伴你成长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>
            <a:extLst>
              <a:ext uri="{FF2B5EF4-FFF2-40B4-BE49-F238E27FC236}">
                <a16:creationId xmlns="" xmlns:a16="http://schemas.microsoft.com/office/drawing/2014/main" id="{6111F288-3B73-4E02-A730-A987372BB5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7700" y="1276350"/>
            <a:ext cx="784860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了解人物小传的特点。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（重点）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抓住人物特征和主要经历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运用典型事例进行形象刻画。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（难点）</a:t>
            </a:r>
          </a:p>
        </p:txBody>
      </p:sp>
      <p:grpSp>
        <p:nvGrpSpPr>
          <p:cNvPr id="5122" name="组合 11">
            <a:extLst>
              <a:ext uri="{FF2B5EF4-FFF2-40B4-BE49-F238E27FC236}">
                <a16:creationId xmlns="" xmlns:a16="http://schemas.microsoft.com/office/drawing/2014/main" id="{C20263F5-AA28-4353-9754-C95CC92F7DFD}"/>
              </a:ext>
            </a:extLst>
          </p:cNvPr>
          <p:cNvGrpSpPr>
            <a:grpSpLocks/>
          </p:cNvGrpSpPr>
          <p:nvPr/>
        </p:nvGrpSpPr>
        <p:grpSpPr bwMode="auto">
          <a:xfrm>
            <a:off x="-3175" y="41275"/>
            <a:ext cx="2006600" cy="523875"/>
            <a:chOff x="70" y="-63"/>
            <a:chExt cx="3161" cy="824"/>
          </a:xfrm>
        </p:grpSpPr>
        <p:sp>
          <p:nvSpPr>
            <p:cNvPr id="5123" name="文本框 6">
              <a:extLst>
                <a:ext uri="{FF2B5EF4-FFF2-40B4-BE49-F238E27FC236}">
                  <a16:creationId xmlns="" xmlns:a16="http://schemas.microsoft.com/office/drawing/2014/main" id="{270F4562-CDE5-4C7F-AE75-A89F864780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学习目标</a:t>
              </a:r>
            </a:p>
          </p:txBody>
        </p:sp>
        <p:cxnSp>
          <p:nvCxnSpPr>
            <p:cNvPr id="9" name="直线连接符 9">
              <a:extLst>
                <a:ext uri="{FF2B5EF4-FFF2-40B4-BE49-F238E27FC236}">
                  <a16:creationId xmlns="" xmlns:a16="http://schemas.microsoft.com/office/drawing/2014/main" id="{93DF6810-F17A-4A84-877B-510F5527A39E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>
              <a:extLst>
                <a:ext uri="{FF2B5EF4-FFF2-40B4-BE49-F238E27FC236}">
                  <a16:creationId xmlns="" xmlns:a16="http://schemas.microsoft.com/office/drawing/2014/main" id="{DD0CB554-158A-49D0-8DCE-3A3CD69B0104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>
            <a:extLst>
              <a:ext uri="{FF2B5EF4-FFF2-40B4-BE49-F238E27FC236}">
                <a16:creationId xmlns="" xmlns:a16="http://schemas.microsoft.com/office/drawing/2014/main" id="{D6472968-DC36-4043-9090-B4D93D01B4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6563" y="611188"/>
            <a:ext cx="8281987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宋体" panose="02010600030101010101" pitchFamily="2" charset="-122"/>
              </a:rPr>
              <a:t>一、从呱呱坠地到成长为一个少年学生，你已经有了十多年的人生经历。写一段自我介绍，回顾自己过去的经历，也说说自己对未来的想法。</a:t>
            </a:r>
            <a:r>
              <a:rPr lang="en-US" altLang="zh-CN" sz="2800" b="1" dirty="0">
                <a:latin typeface="宋体" panose="02010600030101010101" pitchFamily="2" charset="-122"/>
              </a:rPr>
              <a:t>300</a:t>
            </a:r>
            <a:r>
              <a:rPr lang="zh-CN" altLang="en-US" sz="2800" b="1" dirty="0">
                <a:latin typeface="宋体" panose="02010600030101010101" pitchFamily="2" charset="-122"/>
              </a:rPr>
              <a:t>字左右。</a:t>
            </a:r>
            <a:endParaRPr lang="en-US" altLang="zh-CN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6146" name="组合 8">
            <a:extLst>
              <a:ext uri="{FF2B5EF4-FFF2-40B4-BE49-F238E27FC236}">
                <a16:creationId xmlns="" xmlns:a16="http://schemas.microsoft.com/office/drawing/2014/main" id="{C3587C64-B90F-4F22-8085-3FD5C010822F}"/>
              </a:ext>
            </a:extLst>
          </p:cNvPr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6147" name="文本框 6">
              <a:extLst>
                <a:ext uri="{FF2B5EF4-FFF2-40B4-BE49-F238E27FC236}">
                  <a16:creationId xmlns="" xmlns:a16="http://schemas.microsoft.com/office/drawing/2014/main" id="{6123AB40-E7A0-4F04-AC5A-67B4139A90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</a:p>
          </p:txBody>
        </p:sp>
        <p:cxnSp>
          <p:nvCxnSpPr>
            <p:cNvPr id="11" name="直线连接符 9">
              <a:extLst>
                <a:ext uri="{FF2B5EF4-FFF2-40B4-BE49-F238E27FC236}">
                  <a16:creationId xmlns="" xmlns:a16="http://schemas.microsoft.com/office/drawing/2014/main" id="{5A8A4642-BEC3-4D4F-A063-198D3A01209D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>
                  <a16:creationId xmlns="" xmlns:a16="http://schemas.microsoft.com/office/drawing/2014/main" id="{7167A0FD-05BE-4CCF-B519-C52014ED4095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4100" name="矩形 2">
            <a:extLst>
              <a:ext uri="{FF2B5EF4-FFF2-40B4-BE49-F238E27FC236}">
                <a16:creationId xmlns="" xmlns:a16="http://schemas.microsoft.com/office/drawing/2014/main" id="{048B6C3B-9017-42C3-90BA-88C6AE536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713" y="2284413"/>
            <a:ext cx="8326437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介绍自己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的由来和含义，写清楚自己的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出生日期、出生地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等基本信息。</a:t>
            </a: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选取自己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生活经历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中的重要事情，注意记录言行方面的细节。</a:t>
            </a: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写完后与家人、朋友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，并请大家提出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修改建议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>
            <a:extLst>
              <a:ext uri="{FF2B5EF4-FFF2-40B4-BE49-F238E27FC236}">
                <a16:creationId xmlns="" xmlns:a16="http://schemas.microsoft.com/office/drawing/2014/main" id="{0273D981-D2CE-4F1F-ABDE-F9E8A170F8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250" y="555625"/>
            <a:ext cx="817562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宋体" panose="02010600030101010101" pitchFamily="2" charset="-122"/>
              </a:rPr>
              <a:t>二、你和家人朝夕相处，你知道他们的生日、爱好和经历吗？请为你的一位家人写一篇小传。不少于</a:t>
            </a:r>
            <a:r>
              <a:rPr lang="en-US" altLang="zh-CN" sz="2800" b="1" dirty="0">
                <a:latin typeface="宋体" panose="02010600030101010101" pitchFamily="2" charset="-122"/>
              </a:rPr>
              <a:t>500</a:t>
            </a:r>
            <a:r>
              <a:rPr lang="zh-CN" altLang="en-US" sz="2800" b="1" dirty="0">
                <a:latin typeface="宋体" panose="02010600030101010101" pitchFamily="2" charset="-122"/>
              </a:rPr>
              <a:t>字。</a:t>
            </a:r>
          </a:p>
        </p:txBody>
      </p:sp>
      <p:sp>
        <p:nvSpPr>
          <p:cNvPr id="4" name="Text Box 3">
            <a:extLst>
              <a:ext uri="{FF2B5EF4-FFF2-40B4-BE49-F238E27FC236}">
                <a16:creationId xmlns="" xmlns:a16="http://schemas.microsoft.com/office/drawing/2014/main" id="{722211E6-F530-412C-83FF-98C5EB6B03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250" y="2139950"/>
            <a:ext cx="8175625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与你要写的家人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深入交流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，进一步了解他的生活经历。</a:t>
            </a: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既要有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概括性的介绍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，也要选择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几个重要事件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，描写言行细节，使人物有血有肉，形象丰满。</a:t>
            </a: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写完后给传主看一看或读给他听，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听听他的意见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，做些修改。</a:t>
            </a:r>
          </a:p>
        </p:txBody>
      </p:sp>
      <p:grpSp>
        <p:nvGrpSpPr>
          <p:cNvPr id="7171" name="组合 8">
            <a:extLst>
              <a:ext uri="{FF2B5EF4-FFF2-40B4-BE49-F238E27FC236}">
                <a16:creationId xmlns="" xmlns:a16="http://schemas.microsoft.com/office/drawing/2014/main" id="{139EC97E-D563-4410-BAB0-2811D877A314}"/>
              </a:ext>
            </a:extLst>
          </p:cNvPr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7172" name="文本框 6">
              <a:extLst>
                <a:ext uri="{FF2B5EF4-FFF2-40B4-BE49-F238E27FC236}">
                  <a16:creationId xmlns="" xmlns:a16="http://schemas.microsoft.com/office/drawing/2014/main" id="{47CD43A1-CF22-45F7-BC32-B168E006102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</a:p>
          </p:txBody>
        </p:sp>
        <p:cxnSp>
          <p:nvCxnSpPr>
            <p:cNvPr id="10" name="直线连接符 9">
              <a:extLst>
                <a:ext uri="{FF2B5EF4-FFF2-40B4-BE49-F238E27FC236}">
                  <a16:creationId xmlns="" xmlns:a16="http://schemas.microsoft.com/office/drawing/2014/main" id="{7C1C6EBC-CDD2-4110-B13B-EA5F0AF0CD11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>
              <a:extLst>
                <a:ext uri="{FF2B5EF4-FFF2-40B4-BE49-F238E27FC236}">
                  <a16:creationId xmlns="" xmlns:a16="http://schemas.microsoft.com/office/drawing/2014/main" id="{9E93B372-4785-40C3-A0A6-B35285EAC4F3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>
            <a:extLst>
              <a:ext uri="{FF2B5EF4-FFF2-40B4-BE49-F238E27FC236}">
                <a16:creationId xmlns="" xmlns:a16="http://schemas.microsoft.com/office/drawing/2014/main" id="{9D6202BA-D70E-4708-B66B-842866DCE1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250" y="2066925"/>
            <a:ext cx="8175625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要了解自己想写的同学的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个性特点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，更要尽可能地理解其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内心世界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写作时，不要面面俱到，而应根据要着重表现的特点，选取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最有代表性的事件和言行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写完后，可以全班合作举办一次主题为“我们”的小传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展览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4" name="Text Box 3">
            <a:extLst>
              <a:ext uri="{FF2B5EF4-FFF2-40B4-BE49-F238E27FC236}">
                <a16:creationId xmlns="" xmlns:a16="http://schemas.microsoft.com/office/drawing/2014/main" id="{707964FC-5180-45BB-8008-6C7BF0EBBD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250" y="555625"/>
            <a:ext cx="817562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宋体" panose="02010600030101010101" pitchFamily="2" charset="-122"/>
              </a:rPr>
              <a:t>三、用欣赏的眼光观察身边的同学，发现他们身上的闪光点，选择一位深入交流，为他写一篇小传。不少于</a:t>
            </a:r>
            <a:r>
              <a:rPr lang="en-US" altLang="zh-CN" sz="2800" b="1" dirty="0">
                <a:latin typeface="宋体" panose="02010600030101010101" pitchFamily="2" charset="-122"/>
              </a:rPr>
              <a:t>500</a:t>
            </a:r>
            <a:r>
              <a:rPr lang="zh-CN" altLang="en-US" sz="2800" b="1" dirty="0">
                <a:latin typeface="宋体" panose="02010600030101010101" pitchFamily="2" charset="-122"/>
              </a:rPr>
              <a:t>字。</a:t>
            </a:r>
          </a:p>
        </p:txBody>
      </p:sp>
      <p:grpSp>
        <p:nvGrpSpPr>
          <p:cNvPr id="8195" name="组合 8">
            <a:extLst>
              <a:ext uri="{FF2B5EF4-FFF2-40B4-BE49-F238E27FC236}">
                <a16:creationId xmlns="" xmlns:a16="http://schemas.microsoft.com/office/drawing/2014/main" id="{B62F0B08-9B31-456C-8E2A-AD68297AE291}"/>
              </a:ext>
            </a:extLst>
          </p:cNvPr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8196" name="文本框 6">
              <a:extLst>
                <a:ext uri="{FF2B5EF4-FFF2-40B4-BE49-F238E27FC236}">
                  <a16:creationId xmlns="" xmlns:a16="http://schemas.microsoft.com/office/drawing/2014/main" id="{4822BE79-901B-4347-BEC6-D04A411C48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</a:p>
          </p:txBody>
        </p:sp>
        <p:cxnSp>
          <p:nvCxnSpPr>
            <p:cNvPr id="10" name="直线连接符 9">
              <a:extLst>
                <a:ext uri="{FF2B5EF4-FFF2-40B4-BE49-F238E27FC236}">
                  <a16:creationId xmlns="" xmlns:a16="http://schemas.microsoft.com/office/drawing/2014/main" id="{4F9EB620-0CBB-42F0-8252-EA7C3D8E7BCB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>
              <a:extLst>
                <a:ext uri="{FF2B5EF4-FFF2-40B4-BE49-F238E27FC236}">
                  <a16:creationId xmlns="" xmlns:a16="http://schemas.microsoft.com/office/drawing/2014/main" id="{3C2F9CF7-42D6-4047-AEBD-B8E35275E13A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7" name="组合 9">
            <a:extLst>
              <a:ext uri="{FF2B5EF4-FFF2-40B4-BE49-F238E27FC236}">
                <a16:creationId xmlns="" xmlns:a16="http://schemas.microsoft.com/office/drawing/2014/main" id="{1412EDBA-E14F-4CB4-A309-BEDBB9F6DC31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9218" name="文本框 6">
              <a:extLst>
                <a:ext uri="{FF2B5EF4-FFF2-40B4-BE49-F238E27FC236}">
                  <a16:creationId xmlns="" xmlns:a16="http://schemas.microsoft.com/office/drawing/2014/main" id="{AA6F84C1-D32B-4E0D-8BDF-354A278C42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9" name="直线连接符 9">
              <a:extLst>
                <a:ext uri="{FF2B5EF4-FFF2-40B4-BE49-F238E27FC236}">
                  <a16:creationId xmlns="" xmlns:a16="http://schemas.microsoft.com/office/drawing/2014/main" id="{B96C8F6C-FFFB-4BF2-BA01-01A7AF849358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>
              <a:extLst>
                <a:ext uri="{FF2B5EF4-FFF2-40B4-BE49-F238E27FC236}">
                  <a16:creationId xmlns="" xmlns:a16="http://schemas.microsoft.com/office/drawing/2014/main" id="{AEE5BA7E-29CC-4485-B12F-09A6CDDC54DE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7171" name="矩形 1">
            <a:extLst>
              <a:ext uri="{FF2B5EF4-FFF2-40B4-BE49-F238E27FC236}">
                <a16:creationId xmlns="" xmlns:a16="http://schemas.microsoft.com/office/drawing/2014/main" id="{F4A25873-4F5E-418C-A94D-DBF0844609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1004888"/>
            <a:ext cx="8137525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传记是记述人物生平事迹的作品，可以为别人作传，也可以写自传。小传是其中记述较简略、篇幅较短的一种。小传比较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简略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，因此更要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集中写一个人的主要经历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，将笔墨着重放在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一些典型的特别能体现人物个性特点的事件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上。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1">
            <a:extLst>
              <a:ext uri="{FF2B5EF4-FFF2-40B4-BE49-F238E27FC236}">
                <a16:creationId xmlns="" xmlns:a16="http://schemas.microsoft.com/office/drawing/2014/main" id="{56791C0F-6980-4839-9DF5-20D81701C6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987425"/>
            <a:ext cx="8064500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在记述事件时，要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具体表现人物的言行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，让人物“自行”展现他们的思想感情、性格特点等。传记不一定要像散文、小说那样做细致入微的描摹，记录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典型语言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重要行为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，往往就能达到所需要的表达效果。</a:t>
            </a:r>
          </a:p>
        </p:txBody>
      </p:sp>
      <p:grpSp>
        <p:nvGrpSpPr>
          <p:cNvPr id="10242" name="组合 9">
            <a:extLst>
              <a:ext uri="{FF2B5EF4-FFF2-40B4-BE49-F238E27FC236}">
                <a16:creationId xmlns="" xmlns:a16="http://schemas.microsoft.com/office/drawing/2014/main" id="{A4C9DEB4-FE87-40DB-88FC-30B5BD024516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0243" name="文本框 6">
              <a:extLst>
                <a:ext uri="{FF2B5EF4-FFF2-40B4-BE49-F238E27FC236}">
                  <a16:creationId xmlns="" xmlns:a16="http://schemas.microsoft.com/office/drawing/2014/main" id="{FE079A82-8816-4332-8C5C-7C7EA53122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5" name="直线连接符 9">
              <a:extLst>
                <a:ext uri="{FF2B5EF4-FFF2-40B4-BE49-F238E27FC236}">
                  <a16:creationId xmlns="" xmlns:a16="http://schemas.microsoft.com/office/drawing/2014/main" id="{3B777A0F-8832-4BF4-B021-E7B63A386DC8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>
              <a:extLst>
                <a:ext uri="{FF2B5EF4-FFF2-40B4-BE49-F238E27FC236}">
                  <a16:creationId xmlns="" xmlns:a16="http://schemas.microsoft.com/office/drawing/2014/main" id="{9994AA43-7F61-4690-93AC-3D06AB07A517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1">
            <a:extLst>
              <a:ext uri="{FF2B5EF4-FFF2-40B4-BE49-F238E27FC236}">
                <a16:creationId xmlns="" xmlns:a16="http://schemas.microsoft.com/office/drawing/2014/main" id="{61DB92CE-B4F0-41DC-8AF8-C64573F31A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700088"/>
            <a:ext cx="8208963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传记要求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真实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，凡是文中涉及的时间、地点、人物、事件等都必须是真实准确的，有时还要引用一些可靠的资料，保证叙述的真实可信。但是，传记又不是枯燥的生平简介或履历表，作者可以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发挥想象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，以填补事实的空隙，生动传神地表现人物。这样就使得人物形象跃然纸上，令读者过目难忘。</a:t>
            </a:r>
          </a:p>
        </p:txBody>
      </p:sp>
      <p:grpSp>
        <p:nvGrpSpPr>
          <p:cNvPr id="11266" name="组合 9">
            <a:extLst>
              <a:ext uri="{FF2B5EF4-FFF2-40B4-BE49-F238E27FC236}">
                <a16:creationId xmlns="" xmlns:a16="http://schemas.microsoft.com/office/drawing/2014/main" id="{429A47EF-00D4-4783-816D-CC91B72FFEB5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1267" name="文本框 6">
              <a:extLst>
                <a:ext uri="{FF2B5EF4-FFF2-40B4-BE49-F238E27FC236}">
                  <a16:creationId xmlns="" xmlns:a16="http://schemas.microsoft.com/office/drawing/2014/main" id="{652EC295-5E86-4983-B911-537AF048F3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5" name="直线连接符 9">
              <a:extLst>
                <a:ext uri="{FF2B5EF4-FFF2-40B4-BE49-F238E27FC236}">
                  <a16:creationId xmlns="" xmlns:a16="http://schemas.microsoft.com/office/drawing/2014/main" id="{BBF3A494-B73E-4948-84B0-9EFFAFD2CFE5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>
              <a:extLst>
                <a:ext uri="{FF2B5EF4-FFF2-40B4-BE49-F238E27FC236}">
                  <a16:creationId xmlns="" xmlns:a16="http://schemas.microsoft.com/office/drawing/2014/main" id="{6C40E5F5-9FB1-46B5-9A68-750168A4BFC0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E2CDA0F2-A0CE-4D20-BB72-7C93E3A1D6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04038" y="858838"/>
            <a:ext cx="7937" cy="4032250"/>
          </a:xfrm>
          <a:prstGeom prst="line">
            <a:avLst/>
          </a:prstGeom>
          <a:ln cap="rnd">
            <a:solidFill>
              <a:srgbClr val="FF0000"/>
            </a:solidFill>
            <a:prstDash val="sysDot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0243" name="矩形 3">
            <a:extLst>
              <a:ext uri="{FF2B5EF4-FFF2-40B4-BE49-F238E27FC236}">
                <a16:creationId xmlns="" xmlns:a16="http://schemas.microsoft.com/office/drawing/2014/main" id="{9DFF869F-FCD3-4B93-A16A-8F038B0336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3" y="1492250"/>
            <a:ext cx="6394450" cy="289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大家好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我是侯群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今天向大家介绍一位新朋友。他是一个男孩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今年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岁了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身高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1.75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米左右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有一双大手和一双大脚。他的眼睛不大不小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眉毛很浓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头发很硬。他的穿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着很朴素，校服是他的最爱。因为有一双汗脚，为了不污染环境，除了在寒冷的冬天和火热的夏天，他总穿布鞋。</a:t>
            </a:r>
          </a:p>
        </p:txBody>
      </p:sp>
      <p:sp>
        <p:nvSpPr>
          <p:cNvPr id="10244" name="矩形 7">
            <a:extLst>
              <a:ext uri="{FF2B5EF4-FFF2-40B4-BE49-F238E27FC236}">
                <a16:creationId xmlns="" xmlns:a16="http://schemas.microsoft.com/office/drawing/2014/main" id="{18C121D1-512D-4A4E-8353-2F377FEC0A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3225" y="855663"/>
            <a:ext cx="1525588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600" b="1">
                <a:latin typeface="黑体" panose="02010609060101010101" pitchFamily="49" charset="-122"/>
                <a:ea typeface="黑体" panose="02010609060101010101" pitchFamily="49" charset="-122"/>
              </a:rPr>
              <a:t>这就是我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293300DC-14E8-4C59-9F11-3023FD26C9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64375" y="1131888"/>
            <a:ext cx="1900238" cy="345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向大家介绍新朋友的方式开场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打破俗套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富有创新精神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令人耳目一新。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293" name="组合 18">
            <a:extLst>
              <a:ext uri="{FF2B5EF4-FFF2-40B4-BE49-F238E27FC236}">
                <a16:creationId xmlns="" xmlns:a16="http://schemas.microsoft.com/office/drawing/2014/main" id="{C30FF476-C222-41A9-BC92-2AF1C0DDD744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2294" name="文本框 6">
              <a:extLst>
                <a:ext uri="{FF2B5EF4-FFF2-40B4-BE49-F238E27FC236}">
                  <a16:creationId xmlns="" xmlns:a16="http://schemas.microsoft.com/office/drawing/2014/main" id="{7977A6EC-EABE-4196-881D-F24AA2F9F6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13" name="直线连接符 9">
              <a:extLst>
                <a:ext uri="{FF2B5EF4-FFF2-40B4-BE49-F238E27FC236}">
                  <a16:creationId xmlns="" xmlns:a16="http://schemas.microsoft.com/office/drawing/2014/main" id="{0798E8B6-2CE4-47AD-8EA2-7A5EA42BB081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>
              <a:extLst>
                <a:ext uri="{FF2B5EF4-FFF2-40B4-BE49-F238E27FC236}">
                  <a16:creationId xmlns="" xmlns:a16="http://schemas.microsoft.com/office/drawing/2014/main" id="{AE1CDCFB-4BC2-4826-8510-20BAECC69B64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0247" name="矩形 7">
            <a:extLst>
              <a:ext uri="{FF2B5EF4-FFF2-40B4-BE49-F238E27FC236}">
                <a16:creationId xmlns="" xmlns:a16="http://schemas.microsoft.com/office/drawing/2014/main" id="{4EC2FF44-1199-44D5-884E-89D5397644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375" y="504825"/>
            <a:ext cx="9064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范文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</TotalTime>
  <Words>1841</Words>
  <Application>Microsoft Office PowerPoint</Application>
  <PresentationFormat>全屏显示(16:9)</PresentationFormat>
  <Paragraphs>52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Arial</vt:lpstr>
      <vt:lpstr>宋体</vt:lpstr>
      <vt:lpstr>微软雅黑</vt:lpstr>
      <vt:lpstr>Calibri</vt:lpstr>
      <vt:lpstr>楷体</vt:lpstr>
      <vt:lpstr>Xingkai SC</vt:lpstr>
      <vt:lpstr>Times New Roman</vt:lpstr>
      <vt:lpstr>Kaiti SC</vt:lpstr>
      <vt:lpstr>黑体</vt:lpstr>
      <vt:lpstr>Impact</vt:lpstr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xb21cn</cp:lastModifiedBy>
  <cp:revision>579</cp:revision>
  <dcterms:created xsi:type="dcterms:W3CDTF">2018-11-06T06:39:21Z</dcterms:created>
  <dcterms:modified xsi:type="dcterms:W3CDTF">2020-03-27T06:35:12Z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